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94" r:id="rId2"/>
    <p:sldId id="804" r:id="rId3"/>
    <p:sldId id="809" r:id="rId4"/>
    <p:sldId id="810" r:id="rId5"/>
    <p:sldId id="805" r:id="rId6"/>
    <p:sldId id="801" r:id="rId7"/>
    <p:sldId id="806" r:id="rId8"/>
    <p:sldId id="803" r:id="rId9"/>
    <p:sldId id="808" r:id="rId10"/>
    <p:sldId id="807" r:id="rId11"/>
    <p:sldId id="811" r:id="rId12"/>
    <p:sldId id="80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730" autoAdjust="0"/>
    <p:restoredTop sz="83362" autoAdjust="0"/>
  </p:normalViewPr>
  <p:slideViewPr>
    <p:cSldViewPr snapToGrid="0" snapToObjects="1">
      <p:cViewPr>
        <p:scale>
          <a:sx n="57" d="100"/>
          <a:sy n="57" d="100"/>
        </p:scale>
        <p:origin x="-1064" y="-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2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urier New"/>
                  <a:cs typeface="Courier New"/>
                </a:rPr>
                <a:t>Data</a:t>
              </a:r>
              <a:r>
                <a:rPr lang="en-US" sz="2800" dirty="0">
                  <a:latin typeface="Arial Narrow"/>
                  <a:cs typeface="Arial Narrow"/>
                </a:rPr>
                <a:t> </a:t>
              </a:r>
              <a:r>
                <a:rPr lang="en-US" sz="4400" baseline="30000" dirty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courses.berkeley.edu/courses/1453965/pages/cs294-129-designing-visualizing-and-understanding-deep-neural-net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Data-X : Data Preprocessing and Feature Engineering</a:t>
            </a:r>
            <a:br>
              <a:rPr lang="en-US" dirty="0"/>
            </a:br>
            <a:r>
              <a:rPr lang="en-US" dirty="0"/>
              <a:t>Kevin </a:t>
            </a:r>
            <a:r>
              <a:rPr lang="en-US" dirty="0" err="1"/>
              <a:t>Bozhe</a:t>
            </a:r>
            <a:r>
              <a:rPr lang="en-US" dirty="0"/>
              <a:t> Li, Ikhlaq Sidhu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120032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br>
              <a:rPr lang="en-US" sz="5400" dirty="0">
                <a:latin typeface="Courier New"/>
                <a:cs typeface="Courier New"/>
              </a:rPr>
            </a:b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derived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200400" lvl="7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457200"/>
                <a:r>
                  <a:rPr lang="en-US" i="1" dirty="0"/>
                  <a:t>W: Parameters (Weights) </a:t>
                </a:r>
              </a:p>
              <a:p>
                <a:pPr marL="457200"/>
                <a:r>
                  <a:rPr lang="en-US" i="1" dirty="0"/>
                  <a:t>x: Input </a:t>
                </a:r>
              </a:p>
              <a:p>
                <a:pPr marL="457200"/>
                <a:r>
                  <a:rPr lang="en-US" i="1" dirty="0"/>
                  <a:t>f(x, W): </a:t>
                </a:r>
                <a:r>
                  <a:rPr lang="en-US" dirty="0"/>
                  <a:t>Score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6" y="2106926"/>
            <a:ext cx="116840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533" y="3451632"/>
            <a:ext cx="218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[32 x 32 x 3]</a:t>
            </a:r>
            <a:br>
              <a:rPr lang="en-US" dirty="0"/>
            </a:br>
            <a:r>
              <a:rPr lang="en-US" dirty="0"/>
              <a:t>array of numbers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57922" y="2697476"/>
            <a:ext cx="3890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3408" y="2106926"/>
            <a:ext cx="206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numbers indicating class scores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4365" y="3390058"/>
            <a:ext cx="4828478" cy="954107"/>
          </a:xfrm>
          <a:prstGeom prst="rect">
            <a:avLst/>
          </a:prstGeom>
          <a:noFill/>
          <a:ln>
            <a:solidFill>
              <a:schemeClr val="accent1">
                <a:alpha val="71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X: HOG, Color Histogram, </a:t>
            </a:r>
            <a:r>
              <a:rPr lang="en-US" sz="2800" dirty="0" err="1"/>
              <a:t>etc</a:t>
            </a:r>
            <a:br>
              <a:rPr lang="en-US" sz="2800" dirty="0"/>
            </a:br>
            <a:r>
              <a:rPr lang="en-US" sz="2800" dirty="0"/>
              <a:t>(flattened into a vector)!!!</a:t>
            </a:r>
          </a:p>
        </p:txBody>
      </p:sp>
      <p:sp>
        <p:nvSpPr>
          <p:cNvPr id="9" name="Rectangle 8"/>
          <p:cNvSpPr/>
          <p:nvPr/>
        </p:nvSpPr>
        <p:spPr>
          <a:xfrm>
            <a:off x="5151863" y="1270070"/>
            <a:ext cx="156118" cy="40261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29922" y="1672683"/>
            <a:ext cx="1318682" cy="171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1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material presented in this lecture references lecture material draws on the materials the following courses:</a:t>
            </a:r>
          </a:p>
          <a:p>
            <a:pPr lvl="1"/>
            <a:r>
              <a:rPr lang="EN-US" dirty="0">
                <a:latin typeface="Calibri"/>
              </a:rPr>
              <a:t>UC Berkeley – CS 294-129 (Designing, Visualizing, and Understanding Deep Neural Networks):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  <a:hlinkClick r:id="rId3"/>
              </a:rPr>
              <a:t>https://bcourses.berkeley.edu/courses/1453965/pages/cs294-129-designing-visualizing-and-understanding-deep-neural-networks</a:t>
            </a:r>
            <a:endParaRPr lang="EN-US" dirty="0">
              <a:latin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</a:rPr>
              <a:t>Stanford – CS231n (Convolutional Neural Networks for Visual Recognition):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  <a:hlinkClick r:id="rId4"/>
              </a:rPr>
              <a:t>http://cs231n.stanford.edu/</a:t>
            </a:r>
            <a:r>
              <a:rPr lang="EN-US" dirty="0">
                <a:latin typeface="Calibri"/>
              </a:rPr>
              <a:t> </a:t>
            </a:r>
          </a:p>
          <a:p>
            <a:pPr lvl="1"/>
            <a:endParaRPr lang="EN-US" dirty="0">
              <a:solidFill>
                <a:srgbClr val="000000"/>
              </a:solidFill>
              <a:latin typeface="Calibri"/>
            </a:endParaRPr>
          </a:p>
          <a:p>
            <a:pPr lvl="1"/>
            <a:endParaRPr lang="EN-US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96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8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Assume we are given a data matrix X of size [N x D], where N is the number of observations and D is the dimensionality of each observation</a:t>
            </a:r>
          </a:p>
          <a:p>
            <a:r>
              <a:rPr lang="en-US" sz="2200" dirty="0"/>
              <a:t>We will consider the following 3 types of data preprocessing techniques: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Mean Subtraction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Normalization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PCA and Whitening</a:t>
            </a:r>
          </a:p>
          <a:p>
            <a:pPr marL="400050"/>
            <a:r>
              <a:rPr lang="en-US" sz="2200" dirty="0"/>
              <a:t>Without Data Pre-Processing, our results would simply be:</a:t>
            </a:r>
          </a:p>
          <a:p>
            <a:pPr marL="800100" lvl="1"/>
            <a:r>
              <a:rPr lang="en-US" sz="2200" dirty="0"/>
              <a:t>Garbage in, Garbage out</a:t>
            </a:r>
          </a:p>
        </p:txBody>
      </p:sp>
    </p:spTree>
    <p:extLst>
      <p:ext uri="{BB962C8B-B14F-4D97-AF65-F5344CB8AC3E}">
        <p14:creationId xmlns:p14="http://schemas.microsoft.com/office/powerpoint/2010/main" val="29554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Subtraction</a:t>
            </a:r>
          </a:p>
          <a:p>
            <a:pPr lvl="1"/>
            <a:r>
              <a:rPr lang="en-US" dirty="0"/>
              <a:t>Subtract the mean across every feature in the data</a:t>
            </a:r>
          </a:p>
          <a:p>
            <a:pPr lvl="1"/>
            <a:r>
              <a:rPr lang="en-US" dirty="0"/>
              <a:t>Geometrically, we want to center the cloud of data around the origin along every dimension</a:t>
            </a:r>
          </a:p>
          <a:p>
            <a:pPr lvl="1"/>
            <a:r>
              <a:rPr lang="en-US" dirty="0"/>
              <a:t>In Python, the following function suffices:</a:t>
            </a:r>
          </a:p>
          <a:p>
            <a:pPr lvl="1"/>
            <a:r>
              <a:rPr lang="en-US" dirty="0"/>
              <a:t>X -= </a:t>
            </a:r>
            <a:r>
              <a:rPr lang="en-US" dirty="0" err="1"/>
              <a:t>np.mean</a:t>
            </a:r>
            <a:r>
              <a:rPr lang="en-US" dirty="0"/>
              <a:t>(X, axis = 0)</a:t>
            </a:r>
          </a:p>
          <a:p>
            <a:r>
              <a:rPr lang="en-US" dirty="0"/>
              <a:t>Normalization</a:t>
            </a:r>
          </a:p>
          <a:p>
            <a:pPr lvl="1"/>
            <a:r>
              <a:rPr lang="en-US" dirty="0"/>
              <a:t>Geometrically, we want the features to be approximately on the same scale</a:t>
            </a:r>
          </a:p>
          <a:p>
            <a:pPr lvl="1"/>
            <a:r>
              <a:rPr lang="en-US" dirty="0"/>
              <a:t>2 common ways</a:t>
            </a:r>
          </a:p>
          <a:p>
            <a:pPr lvl="2"/>
            <a:r>
              <a:rPr lang="en-US" dirty="0"/>
              <a:t>Divide the features by its standard deviation after mean subtraction</a:t>
            </a:r>
          </a:p>
          <a:p>
            <a:pPr lvl="2"/>
            <a:r>
              <a:rPr lang="en-US" dirty="0"/>
              <a:t>Normalizing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46308" r="9192" b="26519"/>
          <a:stretch/>
        </p:blipFill>
        <p:spPr>
          <a:xfrm>
            <a:off x="2497873" y="943046"/>
            <a:ext cx="4644482" cy="16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III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44298" r="9015" b="28773"/>
          <a:stretch/>
        </p:blipFill>
        <p:spPr>
          <a:xfrm>
            <a:off x="2341759" y="880387"/>
            <a:ext cx="4549698" cy="15978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PCA and Whitening:</a:t>
            </a:r>
          </a:p>
          <a:p>
            <a:pPr lvl="1"/>
            <a:r>
              <a:rPr lang="en-US" dirty="0"/>
              <a:t>After mean subtraction, we can perform principal component analysis which allows us to compute the covariance matrix across the feature space</a:t>
            </a:r>
          </a:p>
          <a:p>
            <a:pPr lvl="1"/>
            <a:r>
              <a:rPr lang="en-US" dirty="0"/>
              <a:t>Allows for efficient dimensionality reduction and we may select a subset of the transformed  features (principal components) for training</a:t>
            </a:r>
          </a:p>
          <a:p>
            <a:pPr lvl="1"/>
            <a:r>
              <a:rPr lang="en-US" dirty="0"/>
              <a:t>The whitening transformation, on the other hand, takes the data in the </a:t>
            </a:r>
            <a:r>
              <a:rPr lang="en-US" dirty="0" err="1"/>
              <a:t>eigenbasis</a:t>
            </a:r>
            <a:r>
              <a:rPr lang="en-US" dirty="0"/>
              <a:t> and divide every dimension by the eigenvalue (from the PCA step)</a:t>
            </a:r>
          </a:p>
          <a:p>
            <a:pPr lvl="1"/>
            <a:endParaRPr lang="en-US" dirty="0"/>
          </a:p>
          <a:p>
            <a:r>
              <a:rPr lang="en-US" dirty="0"/>
              <a:t>Final Recommendation:</a:t>
            </a:r>
            <a:br>
              <a:rPr lang="en-US" dirty="0"/>
            </a:br>
            <a:r>
              <a:rPr lang="en-US" dirty="0"/>
              <a:t>The recommended preprocessing is to simply center the data to have mean of zero and normalize its scale to [-1, 1] along each feature </a:t>
            </a:r>
          </a:p>
        </p:txBody>
      </p:sp>
    </p:spTree>
    <p:extLst>
      <p:ext uri="{BB962C8B-B14F-4D97-AF65-F5344CB8AC3E}">
        <p14:creationId xmlns:p14="http://schemas.microsoft.com/office/powerpoint/2010/main" val="119800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tasks in machine learning are highly dependent on feature engineering supplemented by model tuning and ensemble learning</a:t>
            </a:r>
          </a:p>
          <a:p>
            <a:r>
              <a:rPr lang="en-US" dirty="0"/>
              <a:t>Feature engineering gets you very far</a:t>
            </a:r>
          </a:p>
          <a:p>
            <a:pPr lvl="1"/>
            <a:r>
              <a:rPr lang="en-US" dirty="0"/>
              <a:t>Use domain knowledge when you can</a:t>
            </a:r>
          </a:p>
          <a:p>
            <a:r>
              <a:rPr lang="en-US" dirty="0"/>
              <a:t>When you feel that a variable is intuitively useful for the task, include it and try it as a feature: </a:t>
            </a:r>
            <a:br>
              <a:rPr lang="en-US" dirty="0"/>
            </a:br>
            <a:r>
              <a:rPr lang="en-US" dirty="0"/>
              <a:t>	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100" y="3289826"/>
            <a:ext cx="3779799" cy="26885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9151" y="3992137"/>
            <a:ext cx="2096429" cy="646331"/>
          </a:xfrm>
          <a:prstGeom prst="rect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Always check and see  if it works!</a:t>
            </a:r>
          </a:p>
        </p:txBody>
      </p:sp>
    </p:spTree>
    <p:extLst>
      <p:ext uri="{BB962C8B-B14F-4D97-AF65-F5344CB8AC3E}">
        <p14:creationId xmlns:p14="http://schemas.microsoft.com/office/powerpoint/2010/main" val="128451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we are given a set of discrete labels:</a:t>
            </a:r>
          </a:p>
          <a:p>
            <a:pPr lvl="1"/>
            <a:r>
              <a:rPr lang="en-US" dirty="0"/>
              <a:t>Cats, Dogs, Elephants, Ships</a:t>
            </a:r>
          </a:p>
          <a:p>
            <a:pPr lvl="1"/>
            <a:r>
              <a:rPr lang="en-US" dirty="0"/>
              <a:t>Question: What should we use as predictors?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27" y="2570149"/>
            <a:ext cx="1974476" cy="283781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34113" y="3989054"/>
            <a:ext cx="21515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7376" y="380438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132161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computer “see”?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arrays of numbers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Images are represented as 3D arrays of numbers, with integers between [0,255]</a:t>
            </a:r>
            <a:br>
              <a:rPr lang="en-US" dirty="0"/>
            </a:br>
            <a:r>
              <a:rPr lang="en-US" dirty="0"/>
              <a:t>i.e. 32 x 32 x 3 (a stack of 3 2-D arrays representing  the 3 color channels RGB)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Features we can use:</a:t>
            </a:r>
          </a:p>
          <a:p>
            <a:pPr lvl="1"/>
            <a:r>
              <a:rPr lang="en-US" dirty="0"/>
              <a:t>raw pixels</a:t>
            </a:r>
          </a:p>
          <a:p>
            <a:pPr lvl="1"/>
            <a:r>
              <a:rPr lang="en-US" dirty="0"/>
              <a:t>Features created from the raw images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4263"/>
            <a:ext cx="2685128" cy="22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Raw 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200400" lvl="7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457200"/>
                <a:r>
                  <a:rPr lang="en-US" i="1" dirty="0"/>
                  <a:t>W: Parameters (Weights) </a:t>
                </a:r>
              </a:p>
              <a:p>
                <a:pPr marL="457200"/>
                <a:r>
                  <a:rPr lang="en-US" i="1" dirty="0"/>
                  <a:t>x: Input </a:t>
                </a:r>
              </a:p>
              <a:p>
                <a:pPr marL="457200"/>
                <a:r>
                  <a:rPr lang="en-US" i="1" dirty="0"/>
                  <a:t>f(x, W): </a:t>
                </a:r>
                <a:r>
                  <a:rPr lang="en-US" dirty="0"/>
                  <a:t>Score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6" y="2106926"/>
            <a:ext cx="116840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533" y="3451632"/>
            <a:ext cx="218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[32 x 32 x 3]</a:t>
            </a:r>
            <a:br>
              <a:rPr lang="en-US" dirty="0"/>
            </a:br>
            <a:r>
              <a:rPr lang="en-US" dirty="0"/>
              <a:t>array of numbers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57922" y="2697476"/>
            <a:ext cx="3890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3408" y="2106926"/>
            <a:ext cx="206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numbers indicating class scores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4365" y="3390058"/>
            <a:ext cx="4828478" cy="954107"/>
          </a:xfrm>
          <a:prstGeom prst="rect">
            <a:avLst/>
          </a:prstGeom>
          <a:noFill/>
          <a:ln>
            <a:solidFill>
              <a:schemeClr val="accent1">
                <a:alpha val="71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X: is a 32 x 32 x 3 image (flattened into a </a:t>
            </a:r>
            <a:r>
              <a:rPr lang="en-US" sz="2800"/>
              <a:t>vector)!!!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51863" y="1270070"/>
            <a:ext cx="156118" cy="40261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2"/>
            <a:endCxn id="8" idx="0"/>
          </p:cNvCxnSpPr>
          <p:nvPr/>
        </p:nvCxnSpPr>
        <p:spPr>
          <a:xfrm>
            <a:off x="5229922" y="1672683"/>
            <a:ext cx="1318682" cy="171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89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HOG, Color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HOG (Histograms of Oriented Gradients)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type of feature descriptor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Goal: generalize the object in such a way that the same image viewed under different conditions would create the same feature descriptor</a:t>
            </a:r>
          </a:p>
          <a:p>
            <a:pPr marL="1200150" lvl="2" indent="-342900">
              <a:buFont typeface="+mj-lt"/>
              <a:buAutoNum type="alphaLcPeriod"/>
            </a:pPr>
            <a:r>
              <a:rPr lang="en-US" dirty="0"/>
              <a:t>Within each cell, we compute the </a:t>
            </a:r>
            <a:r>
              <a:rPr lang="en-US" b="1" dirty="0"/>
              <a:t>gradient vector</a:t>
            </a:r>
            <a:r>
              <a:rPr lang="en-US" dirty="0"/>
              <a:t> at each pixel</a:t>
            </a:r>
          </a:p>
          <a:p>
            <a:pPr marL="1200150" lvl="2" indent="-342900">
              <a:buFont typeface="+mj-lt"/>
              <a:buAutoNum type="alphaLcPeriod"/>
            </a:pPr>
            <a:r>
              <a:rPr lang="en-US" dirty="0"/>
              <a:t>We take a the gradient vectors of a predefined batch size and bin them in a histogram (Quantization)</a:t>
            </a:r>
          </a:p>
          <a:p>
            <a:pPr marL="400050"/>
            <a:r>
              <a:rPr lang="en-US" dirty="0"/>
              <a:t>Color Histogram</a:t>
            </a:r>
          </a:p>
          <a:p>
            <a:pPr marL="800100" lvl="1"/>
            <a:r>
              <a:rPr lang="en-US" dirty="0"/>
              <a:t>Representation of the distribution of colors in an image</a:t>
            </a:r>
          </a:p>
          <a:p>
            <a:pPr marL="800100"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1" y="943046"/>
            <a:ext cx="1919249" cy="132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72" y="4512883"/>
            <a:ext cx="1878051" cy="143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63582"/>
            <a:ext cx="2806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477</Words>
  <Application>Microsoft Office PowerPoint</Application>
  <PresentationFormat>On-screen Show (4:3)</PresentationFormat>
  <Paragraphs>95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Data-X : Data Preprocessing and Feature Engineering Kevin Bozhe Li, Ikhlaq Sidhu</vt:lpstr>
      <vt:lpstr>Data Preprocessing</vt:lpstr>
      <vt:lpstr>Data Preprocessing II</vt:lpstr>
      <vt:lpstr>Data Preprocessing III</vt:lpstr>
      <vt:lpstr>Feature Engineering</vt:lpstr>
      <vt:lpstr>Image Classification: Feature Engineering</vt:lpstr>
      <vt:lpstr>What does a computer “see”?</vt:lpstr>
      <vt:lpstr>Training on Raw Pixel</vt:lpstr>
      <vt:lpstr>Feature Engineering: HOG, Color Histogram</vt:lpstr>
      <vt:lpstr>Training on derived features</vt:lpstr>
      <vt:lpstr>References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Ikhlaq Sidhu</cp:lastModifiedBy>
  <cp:revision>308</cp:revision>
  <cp:lastPrinted>2016-08-28T17:06:48Z</cp:lastPrinted>
  <dcterms:created xsi:type="dcterms:W3CDTF">2013-05-20T04:35:54Z</dcterms:created>
  <dcterms:modified xsi:type="dcterms:W3CDTF">2017-01-20T01:57:08Z</dcterms:modified>
</cp:coreProperties>
</file>